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8" r:id="rId3"/>
    <p:sldId id="277" r:id="rId4"/>
    <p:sldId id="280" r:id="rId5"/>
    <p:sldId id="281" r:id="rId6"/>
    <p:sldId id="282" r:id="rId7"/>
    <p:sldId id="283" r:id="rId8"/>
  </p:sldIdLst>
  <p:sldSz cx="9144000" cy="6858000" type="screen4x3"/>
  <p:notesSz cx="6669088" cy="98964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8F3F"/>
    <a:srgbClr val="008147"/>
    <a:srgbClr val="6AA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81" d="100"/>
          <a:sy n="81" d="100"/>
        </p:scale>
        <p:origin x="917" y="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889626" cy="494824"/>
          </a:xfrm>
          <a:prstGeom prst="rect">
            <a:avLst/>
          </a:prstGeom>
        </p:spPr>
        <p:txBody>
          <a:bodyPr vert="horz" lIns="91432" tIns="45716" rIns="91432" bIns="45716" rtlCol="0"/>
          <a:lstStyle>
            <a:lvl1pPr algn="l">
              <a:defRPr sz="1200"/>
            </a:lvl1pPr>
          </a:lstStyle>
          <a:p>
            <a:endParaRPr lang="ru-RU"/>
          </a:p>
        </p:txBody>
      </p:sp>
      <p:sp>
        <p:nvSpPr>
          <p:cNvPr id="3" name="Дата 2"/>
          <p:cNvSpPr>
            <a:spLocks noGrp="1"/>
          </p:cNvSpPr>
          <p:nvPr>
            <p:ph type="dt" sz="quarter" idx="1"/>
          </p:nvPr>
        </p:nvSpPr>
        <p:spPr>
          <a:xfrm>
            <a:off x="3777903" y="1"/>
            <a:ext cx="2889626" cy="494824"/>
          </a:xfrm>
          <a:prstGeom prst="rect">
            <a:avLst/>
          </a:prstGeom>
        </p:spPr>
        <p:txBody>
          <a:bodyPr vert="horz" lIns="91432" tIns="45716" rIns="91432" bIns="45716" rtlCol="0"/>
          <a:lstStyle>
            <a:lvl1pPr algn="r">
              <a:defRPr sz="1200"/>
            </a:lvl1pPr>
          </a:lstStyle>
          <a:p>
            <a:fld id="{2F32F7E6-1C30-4441-A040-7951DC628A51}" type="datetimeFigureOut">
              <a:rPr lang="ru-RU" smtClean="0"/>
              <a:pPr/>
              <a:t>18.11.2020</a:t>
            </a:fld>
            <a:endParaRPr lang="ru-RU"/>
          </a:p>
        </p:txBody>
      </p:sp>
      <p:sp>
        <p:nvSpPr>
          <p:cNvPr id="4" name="Нижний колонтитул 3"/>
          <p:cNvSpPr>
            <a:spLocks noGrp="1"/>
          </p:cNvSpPr>
          <p:nvPr>
            <p:ph type="ftr" sz="quarter" idx="2"/>
          </p:nvPr>
        </p:nvSpPr>
        <p:spPr>
          <a:xfrm>
            <a:off x="1" y="9400061"/>
            <a:ext cx="2889626" cy="494824"/>
          </a:xfrm>
          <a:prstGeom prst="rect">
            <a:avLst/>
          </a:prstGeom>
        </p:spPr>
        <p:txBody>
          <a:bodyPr vert="horz" lIns="91432" tIns="45716" rIns="91432" bIns="45716" rtlCol="0" anchor="b"/>
          <a:lstStyle>
            <a:lvl1pPr algn="l">
              <a:defRPr sz="1200"/>
            </a:lvl1pPr>
          </a:lstStyle>
          <a:p>
            <a:endParaRPr lang="ru-RU"/>
          </a:p>
        </p:txBody>
      </p:sp>
      <p:sp>
        <p:nvSpPr>
          <p:cNvPr id="5" name="Номер слайда 4"/>
          <p:cNvSpPr>
            <a:spLocks noGrp="1"/>
          </p:cNvSpPr>
          <p:nvPr>
            <p:ph type="sldNum" sz="quarter" idx="3"/>
          </p:nvPr>
        </p:nvSpPr>
        <p:spPr>
          <a:xfrm>
            <a:off x="3777903" y="9400061"/>
            <a:ext cx="2889626" cy="494824"/>
          </a:xfrm>
          <a:prstGeom prst="rect">
            <a:avLst/>
          </a:prstGeom>
        </p:spPr>
        <p:txBody>
          <a:bodyPr vert="horz" lIns="91432" tIns="45716" rIns="91432" bIns="45716" rtlCol="0" anchor="b"/>
          <a:lstStyle>
            <a:lvl1pPr algn="r">
              <a:defRPr sz="1200"/>
            </a:lvl1pPr>
          </a:lstStyle>
          <a:p>
            <a:fld id="{DB893315-CE79-4AB9-8314-9D9B01BA4D3E}" type="slidenum">
              <a:rPr lang="ru-RU" smtClean="0"/>
              <a:pPr/>
              <a:t>‹#›</a:t>
            </a:fld>
            <a:endParaRPr lang="ru-RU"/>
          </a:p>
        </p:txBody>
      </p:sp>
    </p:spTree>
    <p:extLst>
      <p:ext uri="{BB962C8B-B14F-4D97-AF65-F5344CB8AC3E}">
        <p14:creationId xmlns:p14="http://schemas.microsoft.com/office/powerpoint/2010/main" val="680558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642D6C21-BEAB-4F05-B24B-8D2BFCB2E2FB}" type="datetimeFigureOut">
              <a:rPr lang="en-US" smtClean="0"/>
              <a:t>11/18/2020</a:t>
            </a:fld>
            <a:endParaRPr lang="en-US"/>
          </a:p>
        </p:txBody>
      </p:sp>
      <p:sp>
        <p:nvSpPr>
          <p:cNvPr id="4" name="Образ слайда 3"/>
          <p:cNvSpPr>
            <a:spLocks noGrp="1" noRot="1" noChangeAspect="1"/>
          </p:cNvSpPr>
          <p:nvPr>
            <p:ph type="sldImg" idx="2"/>
          </p:nvPr>
        </p:nvSpPr>
        <p:spPr>
          <a:xfrm>
            <a:off x="1108075" y="1236663"/>
            <a:ext cx="4452938" cy="3340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66750" y="4762500"/>
            <a:ext cx="5335588" cy="3897313"/>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9399588"/>
            <a:ext cx="2889250" cy="4968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778250" y="9399588"/>
            <a:ext cx="2889250" cy="496887"/>
          </a:xfrm>
          <a:prstGeom prst="rect">
            <a:avLst/>
          </a:prstGeom>
        </p:spPr>
        <p:txBody>
          <a:bodyPr vert="horz" lIns="91440" tIns="45720" rIns="91440" bIns="45720" rtlCol="0" anchor="b"/>
          <a:lstStyle>
            <a:lvl1pPr algn="r">
              <a:defRPr sz="1200"/>
            </a:lvl1pPr>
          </a:lstStyle>
          <a:p>
            <a:fld id="{5B497E1C-C973-4CEE-A52A-BDD1098456BB}" type="slidenum">
              <a:rPr lang="en-US" smtClean="0"/>
              <a:t>‹#›</a:t>
            </a:fld>
            <a:endParaRPr lang="en-US"/>
          </a:p>
        </p:txBody>
      </p:sp>
    </p:spTree>
    <p:extLst>
      <p:ext uri="{BB962C8B-B14F-4D97-AF65-F5344CB8AC3E}">
        <p14:creationId xmlns:p14="http://schemas.microsoft.com/office/powerpoint/2010/main" val="28229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5B497E1C-C973-4CEE-A52A-BDD1098456BB}" type="slidenum">
              <a:rPr lang="en-US" smtClean="0"/>
              <a:t>2</a:t>
            </a:fld>
            <a:endParaRPr lang="en-US"/>
          </a:p>
        </p:txBody>
      </p:sp>
    </p:spTree>
    <p:extLst>
      <p:ext uri="{BB962C8B-B14F-4D97-AF65-F5344CB8AC3E}">
        <p14:creationId xmlns:p14="http://schemas.microsoft.com/office/powerpoint/2010/main" val="68395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5B497E1C-C973-4CEE-A52A-BDD1098456BB}" type="slidenum">
              <a:rPr lang="en-US" smtClean="0"/>
              <a:t>4</a:t>
            </a:fld>
            <a:endParaRPr lang="en-US"/>
          </a:p>
        </p:txBody>
      </p:sp>
    </p:spTree>
    <p:extLst>
      <p:ext uri="{BB962C8B-B14F-4D97-AF65-F5344CB8AC3E}">
        <p14:creationId xmlns:p14="http://schemas.microsoft.com/office/powerpoint/2010/main" val="86396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5B497E1C-C973-4CEE-A52A-BDD1098456BB}" type="slidenum">
              <a:rPr lang="en-US" smtClean="0"/>
              <a:t>5</a:t>
            </a:fld>
            <a:endParaRPr lang="en-US"/>
          </a:p>
        </p:txBody>
      </p:sp>
    </p:spTree>
    <p:extLst>
      <p:ext uri="{BB962C8B-B14F-4D97-AF65-F5344CB8AC3E}">
        <p14:creationId xmlns:p14="http://schemas.microsoft.com/office/powerpoint/2010/main" val="17304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5B497E1C-C973-4CEE-A52A-BDD1098456BB}" type="slidenum">
              <a:rPr lang="en-US" smtClean="0"/>
              <a:t>6</a:t>
            </a:fld>
            <a:endParaRPr lang="en-US"/>
          </a:p>
        </p:txBody>
      </p:sp>
    </p:spTree>
    <p:extLst>
      <p:ext uri="{BB962C8B-B14F-4D97-AF65-F5344CB8AC3E}">
        <p14:creationId xmlns:p14="http://schemas.microsoft.com/office/powerpoint/2010/main" val="1453038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1687F2B-276A-4D78-AB92-8BB99E48641E}" type="datetimeFigureOut">
              <a:rPr lang="ru-RU" smtClean="0"/>
              <a:pPr/>
              <a:t>18.11.2020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B11958-8DDC-4B79-A085-431D423A543F}" type="slidenum">
              <a:rPr lang="ru-RU" smtClean="0"/>
              <a:pPr/>
              <a:t>‹#›</a:t>
            </a:fld>
            <a:endParaRPr lang="ru-RU"/>
          </a:p>
        </p:txBody>
      </p:sp>
    </p:spTree>
    <p:extLst>
      <p:ext uri="{BB962C8B-B14F-4D97-AF65-F5344CB8AC3E}">
        <p14:creationId xmlns:p14="http://schemas.microsoft.com/office/powerpoint/2010/main" val="9606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1687F2B-276A-4D78-AB92-8BB99E48641E}" type="datetimeFigureOut">
              <a:rPr lang="ru-RU" smtClean="0"/>
              <a:pPr/>
              <a:t>18.11.2020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B11958-8DDC-4B79-A085-431D423A543F}" type="slidenum">
              <a:rPr lang="ru-RU" smtClean="0"/>
              <a:pPr/>
              <a:t>‹#›</a:t>
            </a:fld>
            <a:endParaRPr lang="ru-RU"/>
          </a:p>
        </p:txBody>
      </p:sp>
    </p:spTree>
    <p:extLst>
      <p:ext uri="{BB962C8B-B14F-4D97-AF65-F5344CB8AC3E}">
        <p14:creationId xmlns:p14="http://schemas.microsoft.com/office/powerpoint/2010/main" val="98916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1687F2B-276A-4D78-AB92-8BB99E48641E}" type="datetimeFigureOut">
              <a:rPr lang="ru-RU" smtClean="0"/>
              <a:pPr/>
              <a:t>18.11.2020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B11958-8DDC-4B79-A085-431D423A543F}" type="slidenum">
              <a:rPr lang="ru-RU" smtClean="0"/>
              <a:pPr/>
              <a:t>‹#›</a:t>
            </a:fld>
            <a:endParaRPr lang="ru-RU"/>
          </a:p>
        </p:txBody>
      </p:sp>
    </p:spTree>
    <p:extLst>
      <p:ext uri="{BB962C8B-B14F-4D97-AF65-F5344CB8AC3E}">
        <p14:creationId xmlns:p14="http://schemas.microsoft.com/office/powerpoint/2010/main" val="108404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1687F2B-276A-4D78-AB92-8BB99E48641E}" type="datetimeFigureOut">
              <a:rPr lang="ru-RU" smtClean="0"/>
              <a:pPr/>
              <a:t>18.11.2020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B11958-8DDC-4B79-A085-431D423A543F}" type="slidenum">
              <a:rPr lang="ru-RU" smtClean="0"/>
              <a:pPr/>
              <a:t>‹#›</a:t>
            </a:fld>
            <a:endParaRPr lang="ru-RU"/>
          </a:p>
        </p:txBody>
      </p:sp>
    </p:spTree>
    <p:extLst>
      <p:ext uri="{BB962C8B-B14F-4D97-AF65-F5344CB8AC3E}">
        <p14:creationId xmlns:p14="http://schemas.microsoft.com/office/powerpoint/2010/main" val="389658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1687F2B-276A-4D78-AB92-8BB99E48641E}" type="datetimeFigureOut">
              <a:rPr lang="ru-RU" smtClean="0"/>
              <a:pPr/>
              <a:t>18.11.2020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B11958-8DDC-4B79-A085-431D423A543F}" type="slidenum">
              <a:rPr lang="ru-RU" smtClean="0"/>
              <a:pPr/>
              <a:t>‹#›</a:t>
            </a:fld>
            <a:endParaRPr lang="ru-RU"/>
          </a:p>
        </p:txBody>
      </p:sp>
    </p:spTree>
    <p:extLst>
      <p:ext uri="{BB962C8B-B14F-4D97-AF65-F5344CB8AC3E}">
        <p14:creationId xmlns:p14="http://schemas.microsoft.com/office/powerpoint/2010/main" val="416574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1687F2B-276A-4D78-AB92-8BB99E48641E}" type="datetimeFigureOut">
              <a:rPr lang="ru-RU" smtClean="0"/>
              <a:pPr/>
              <a:t>18.11.2020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B11958-8DDC-4B79-A085-431D423A543F}" type="slidenum">
              <a:rPr lang="ru-RU" smtClean="0"/>
              <a:pPr/>
              <a:t>‹#›</a:t>
            </a:fld>
            <a:endParaRPr lang="ru-RU"/>
          </a:p>
        </p:txBody>
      </p:sp>
    </p:spTree>
    <p:extLst>
      <p:ext uri="{BB962C8B-B14F-4D97-AF65-F5344CB8AC3E}">
        <p14:creationId xmlns:p14="http://schemas.microsoft.com/office/powerpoint/2010/main" val="3247919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1687F2B-276A-4D78-AB92-8BB99E48641E}" type="datetimeFigureOut">
              <a:rPr lang="ru-RU" smtClean="0"/>
              <a:pPr/>
              <a:t>18.11.2020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B11958-8DDC-4B79-A085-431D423A543F}" type="slidenum">
              <a:rPr lang="ru-RU" smtClean="0"/>
              <a:pPr/>
              <a:t>‹#›</a:t>
            </a:fld>
            <a:endParaRPr lang="ru-RU"/>
          </a:p>
        </p:txBody>
      </p:sp>
    </p:spTree>
    <p:extLst>
      <p:ext uri="{BB962C8B-B14F-4D97-AF65-F5344CB8AC3E}">
        <p14:creationId xmlns:p14="http://schemas.microsoft.com/office/powerpoint/2010/main" val="38544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1687F2B-276A-4D78-AB92-8BB99E48641E}" type="datetimeFigureOut">
              <a:rPr lang="ru-RU" smtClean="0"/>
              <a:pPr/>
              <a:t>18.11.2020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B11958-8DDC-4B79-A085-431D423A543F}" type="slidenum">
              <a:rPr lang="ru-RU" smtClean="0"/>
              <a:pPr/>
              <a:t>‹#›</a:t>
            </a:fld>
            <a:endParaRPr lang="ru-RU"/>
          </a:p>
        </p:txBody>
      </p:sp>
    </p:spTree>
    <p:extLst>
      <p:ext uri="{BB962C8B-B14F-4D97-AF65-F5344CB8AC3E}">
        <p14:creationId xmlns:p14="http://schemas.microsoft.com/office/powerpoint/2010/main" val="351169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1687F2B-276A-4D78-AB92-8BB99E48641E}" type="datetimeFigureOut">
              <a:rPr lang="ru-RU" smtClean="0"/>
              <a:pPr/>
              <a:t>18.11.2020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B11958-8DDC-4B79-A085-431D423A543F}" type="slidenum">
              <a:rPr lang="ru-RU" smtClean="0"/>
              <a:pPr/>
              <a:t>‹#›</a:t>
            </a:fld>
            <a:endParaRPr lang="ru-RU"/>
          </a:p>
        </p:txBody>
      </p:sp>
    </p:spTree>
    <p:extLst>
      <p:ext uri="{BB962C8B-B14F-4D97-AF65-F5344CB8AC3E}">
        <p14:creationId xmlns:p14="http://schemas.microsoft.com/office/powerpoint/2010/main" val="253871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1687F2B-276A-4D78-AB92-8BB99E48641E}" type="datetimeFigureOut">
              <a:rPr lang="ru-RU" smtClean="0"/>
              <a:pPr/>
              <a:t>18.11.2020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B11958-8DDC-4B79-A085-431D423A543F}" type="slidenum">
              <a:rPr lang="ru-RU" smtClean="0"/>
              <a:pPr/>
              <a:t>‹#›</a:t>
            </a:fld>
            <a:endParaRPr lang="ru-RU"/>
          </a:p>
        </p:txBody>
      </p:sp>
    </p:spTree>
    <p:extLst>
      <p:ext uri="{BB962C8B-B14F-4D97-AF65-F5344CB8AC3E}">
        <p14:creationId xmlns:p14="http://schemas.microsoft.com/office/powerpoint/2010/main" val="2415382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1687F2B-276A-4D78-AB92-8BB99E48641E}" type="datetimeFigureOut">
              <a:rPr lang="ru-RU" smtClean="0"/>
              <a:pPr/>
              <a:t>18.11.2020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B11958-8DDC-4B79-A085-431D423A543F}" type="slidenum">
              <a:rPr lang="ru-RU" smtClean="0"/>
              <a:pPr/>
              <a:t>‹#›</a:t>
            </a:fld>
            <a:endParaRPr lang="ru-RU"/>
          </a:p>
        </p:txBody>
      </p:sp>
    </p:spTree>
    <p:extLst>
      <p:ext uri="{BB962C8B-B14F-4D97-AF65-F5344CB8AC3E}">
        <p14:creationId xmlns:p14="http://schemas.microsoft.com/office/powerpoint/2010/main" val="359680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87F2B-276A-4D78-AB92-8BB99E48641E}" type="datetimeFigureOut">
              <a:rPr lang="ru-RU" smtClean="0"/>
              <a:pPr/>
              <a:t>18.11.2020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11958-8DDC-4B79-A085-431D423A543F}" type="slidenum">
              <a:rPr lang="ru-RU" smtClean="0"/>
              <a:pPr/>
              <a:t>‹#›</a:t>
            </a:fld>
            <a:endParaRPr lang="ru-RU"/>
          </a:p>
        </p:txBody>
      </p:sp>
    </p:spTree>
    <p:extLst>
      <p:ext uri="{BB962C8B-B14F-4D97-AF65-F5344CB8AC3E}">
        <p14:creationId xmlns:p14="http://schemas.microsoft.com/office/powerpoint/2010/main" val="1249449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www.security-sensor.com/" TargetMode="External"/><Relationship Id="rId2" Type="http://schemas.openxmlformats.org/officeDocument/2006/relationships/hyperlink" Target="mailto:info@security-sensor.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26" y="0"/>
            <a:ext cx="9056748" cy="6858000"/>
          </a:xfrm>
          <a:prstGeom prst="rect">
            <a:avLst/>
          </a:prstGeom>
        </p:spPr>
      </p:pic>
      <p:sp>
        <p:nvSpPr>
          <p:cNvPr id="4" name="TextBox 3"/>
          <p:cNvSpPr txBox="1"/>
          <p:nvPr/>
        </p:nvSpPr>
        <p:spPr>
          <a:xfrm>
            <a:off x="811437" y="2924944"/>
            <a:ext cx="7488832" cy="1015663"/>
          </a:xfrm>
          <a:prstGeom prst="rect">
            <a:avLst/>
          </a:prstGeom>
          <a:noFill/>
        </p:spPr>
        <p:txBody>
          <a:bodyPr wrap="square" rtlCol="0">
            <a:spAutoFit/>
          </a:bodyPr>
          <a:lstStyle/>
          <a:p>
            <a:pPr algn="ctr"/>
            <a:r>
              <a:rPr lang="en-US" sz="3000" dirty="0"/>
              <a:t>PROTECTION OF SITES USING THE ELECTRONIC SECURITY PRODUCTS </a:t>
            </a:r>
            <a:r>
              <a:rPr lang="en-US" sz="3000" b="1" dirty="0"/>
              <a:t>SECURITY SENSOR</a:t>
            </a:r>
            <a:endParaRPr lang="ru-RU" sz="3000" b="1" dirty="0">
              <a:solidFill>
                <a:srgbClr val="578F3F"/>
              </a:solidFill>
              <a:latin typeface="+mj-lt"/>
            </a:endParaRPr>
          </a:p>
        </p:txBody>
      </p:sp>
      <p:pic>
        <p:nvPicPr>
          <p:cNvPr id="14" name="Рисунок 13" descr="Изображение выглядит как рисунок, тарелка&#10;&#10;Автоматически созданное описание">
            <a:extLst>
              <a:ext uri="{FF2B5EF4-FFF2-40B4-BE49-F238E27FC236}">
                <a16:creationId xmlns:a16="http://schemas.microsoft.com/office/drawing/2014/main" id="{BD86E6AB-FA39-45E4-B883-E5EEEDF082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548680"/>
            <a:ext cx="2130055" cy="569009"/>
          </a:xfrm>
          <a:prstGeom prst="rect">
            <a:avLst/>
          </a:prstGeom>
        </p:spPr>
      </p:pic>
    </p:spTree>
    <p:extLst>
      <p:ext uri="{BB962C8B-B14F-4D97-AF65-F5344CB8AC3E}">
        <p14:creationId xmlns:p14="http://schemas.microsoft.com/office/powerpoint/2010/main" val="2064628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7504" y="828001"/>
            <a:ext cx="8928991" cy="584775"/>
          </a:xfrm>
          <a:prstGeom prst="rect">
            <a:avLst/>
          </a:prstGeom>
          <a:noFill/>
        </p:spPr>
        <p:txBody>
          <a:bodyPr wrap="square" rtlCol="0">
            <a:spAutoFit/>
          </a:bodyPr>
          <a:lstStyle/>
          <a:p>
            <a:r>
              <a:rPr lang="en-US" sz="1600" dirty="0"/>
              <a:t>The easiest and the most reliable variant of protection of rectilinear perimeter sectors from unprepared intruder. Operation on electric power stations up to 500 kV</a:t>
            </a:r>
            <a:r>
              <a:rPr lang="ru-RU" sz="1600" dirty="0"/>
              <a:t>.</a:t>
            </a:r>
            <a:endParaRPr lang="ru-RU" sz="1600" dirty="0">
              <a:latin typeface="+mj-lt"/>
              <a:cs typeface="Arial" pitchFamily="34" charset="0"/>
            </a:endParaRPr>
          </a:p>
        </p:txBody>
      </p:sp>
      <p:sp>
        <p:nvSpPr>
          <p:cNvPr id="18" name="Прямоугольник 17"/>
          <p:cNvSpPr/>
          <p:nvPr/>
        </p:nvSpPr>
        <p:spPr>
          <a:xfrm>
            <a:off x="0" y="6597352"/>
            <a:ext cx="9144000" cy="285264"/>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www.security-sensor.com</a:t>
            </a:r>
            <a:endParaRPr lang="ru-RU" dirty="0"/>
          </a:p>
        </p:txBody>
      </p:sp>
      <p:sp>
        <p:nvSpPr>
          <p:cNvPr id="26" name="Прямоугольник 25"/>
          <p:cNvSpPr/>
          <p:nvPr/>
        </p:nvSpPr>
        <p:spPr>
          <a:xfrm>
            <a:off x="0" y="0"/>
            <a:ext cx="2051720" cy="792000"/>
          </a:xfrm>
          <a:prstGeom prst="rect">
            <a:avLst/>
          </a:prstGeom>
          <a:solidFill>
            <a:srgbClr val="578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8424000" y="0"/>
            <a:ext cx="720000" cy="792000"/>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2123728" y="0"/>
            <a:ext cx="6192688" cy="792000"/>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8649617" y="220179"/>
            <a:ext cx="301686" cy="369332"/>
          </a:xfrm>
          <a:prstGeom prst="rect">
            <a:avLst/>
          </a:prstGeom>
          <a:noFill/>
        </p:spPr>
        <p:txBody>
          <a:bodyPr wrap="none" rtlCol="0">
            <a:spAutoFit/>
          </a:bodyPr>
          <a:lstStyle/>
          <a:p>
            <a:r>
              <a:rPr lang="ru-RU" dirty="0">
                <a:solidFill>
                  <a:schemeClr val="bg1"/>
                </a:solidFill>
              </a:rPr>
              <a:t>2</a:t>
            </a:r>
          </a:p>
        </p:txBody>
      </p:sp>
      <p:sp>
        <p:nvSpPr>
          <p:cNvPr id="34" name="Содержимое 2"/>
          <p:cNvSpPr txBox="1">
            <a:spLocks/>
          </p:cNvSpPr>
          <p:nvPr/>
        </p:nvSpPr>
        <p:spPr>
          <a:xfrm>
            <a:off x="2483768" y="5150137"/>
            <a:ext cx="6294666" cy="1303199"/>
          </a:xfrm>
          <a:prstGeom prst="rect">
            <a:avLst/>
          </a:prstGeom>
        </p:spPr>
        <p:txBody>
          <a:bodyPr vert="horz">
            <a:noAutofit/>
          </a:bodyPr>
          <a:lstStyle/>
          <a:p>
            <a:pPr algn="just"/>
            <a:r>
              <a:rPr lang="en-US" sz="1600" dirty="0"/>
              <a:t>Microwave sensors  are used on sites:</a:t>
            </a:r>
            <a:endParaRPr lang="ru-RU" sz="1600" dirty="0"/>
          </a:p>
          <a:p>
            <a:pPr algn="just"/>
            <a:r>
              <a:rPr lang="en-US" sz="1600" dirty="0"/>
              <a:t>- with a zone up to 5 m wide along the perimeter free of any moving objects;</a:t>
            </a:r>
            <a:endParaRPr lang="ru-RU" sz="1600" dirty="0"/>
          </a:p>
          <a:p>
            <a:pPr algn="just"/>
            <a:r>
              <a:rPr lang="en-US" sz="1600" dirty="0"/>
              <a:t>- where it is possible to remove grass and bushes;</a:t>
            </a:r>
            <a:endParaRPr lang="ru-RU" sz="1600" dirty="0"/>
          </a:p>
          <a:p>
            <a:pPr algn="just"/>
            <a:r>
              <a:rPr lang="en-US" sz="1600" dirty="0"/>
              <a:t>- without landscape irregularities more than 0,3 m</a:t>
            </a:r>
            <a:r>
              <a:rPr lang="ru-RU" sz="1600" dirty="0"/>
              <a:t>.</a:t>
            </a:r>
            <a:endParaRPr lang="ru-RU" sz="1600" dirty="0">
              <a:cs typeface="Arial" pitchFamily="34" charset="0"/>
            </a:endParaRPr>
          </a:p>
        </p:txBody>
      </p:sp>
      <p:sp>
        <p:nvSpPr>
          <p:cNvPr id="40" name="TextBox 39"/>
          <p:cNvSpPr txBox="1"/>
          <p:nvPr/>
        </p:nvSpPr>
        <p:spPr>
          <a:xfrm>
            <a:off x="107504" y="1559694"/>
            <a:ext cx="6414953" cy="1077218"/>
          </a:xfrm>
          <a:prstGeom prst="rect">
            <a:avLst/>
          </a:prstGeom>
          <a:noFill/>
        </p:spPr>
        <p:txBody>
          <a:bodyPr wrap="square" rtlCol="0">
            <a:spAutoFit/>
          </a:bodyPr>
          <a:lstStyle/>
          <a:p>
            <a:r>
              <a:rPr lang="en-US" sz="1600" dirty="0"/>
              <a:t>Dual Technology sensors SS MIR-B are used on sites where it is impossible to provide a zone free of any moving objects and remove grass and bushes.</a:t>
            </a:r>
            <a:endParaRPr lang="ru-RU" sz="1600" dirty="0"/>
          </a:p>
          <a:p>
            <a:r>
              <a:rPr lang="en-US" sz="1600" dirty="0"/>
              <a:t>The sensors have increased immunity to different noise thanks to combining of two physical principles of detection: MW+IR</a:t>
            </a:r>
            <a:r>
              <a:rPr lang="ru-RU" sz="1600" dirty="0"/>
              <a:t>.</a:t>
            </a:r>
            <a:endParaRPr lang="ru-RU" sz="1600" dirty="0">
              <a:latin typeface="Arial" pitchFamily="34" charset="0"/>
              <a:cs typeface="Arial" pitchFamily="34" charset="0"/>
            </a:endParaRPr>
          </a:p>
        </p:txBody>
      </p:sp>
      <p:pic>
        <p:nvPicPr>
          <p:cNvPr id="1030" name="Picture 6" descr="D:\РАБОЧАЯ ПАПКА\РЕКЛАМА\Презентации\2016\Применение\Картинки\1133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816" y="3356992"/>
            <a:ext cx="2269766" cy="308928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РАБОЧАЯ ПАПКА\РЕКЛАМА\Презентации\2016\Применение\Картинки\Фото\Формат.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4498" y="2879104"/>
            <a:ext cx="3027662" cy="20138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РАБОЧАЯ ПАПКА\РЕКЛАМА\Презентации\2016\Применение\Картинки\1122_3_С кустом.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650" y="1105073"/>
            <a:ext cx="2296192" cy="369207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339752" y="118373"/>
            <a:ext cx="5832647" cy="646331"/>
          </a:xfrm>
          <a:prstGeom prst="rect">
            <a:avLst/>
          </a:prstGeom>
          <a:noFill/>
        </p:spPr>
        <p:txBody>
          <a:bodyPr wrap="square" rtlCol="0">
            <a:spAutoFit/>
          </a:bodyPr>
          <a:lstStyle/>
          <a:p>
            <a:pPr algn="r"/>
            <a:r>
              <a:rPr lang="en-US" b="1" dirty="0">
                <a:solidFill>
                  <a:schemeClr val="bg1"/>
                </a:solidFill>
                <a:latin typeface="Arial" pitchFamily="34" charset="0"/>
                <a:cs typeface="Arial" pitchFamily="34" charset="0"/>
              </a:rPr>
              <a:t>VARIANT OF PROTECTION USING</a:t>
            </a:r>
          </a:p>
          <a:p>
            <a:pPr algn="r"/>
            <a:r>
              <a:rPr lang="en-US" b="1" dirty="0">
                <a:solidFill>
                  <a:schemeClr val="bg1"/>
                </a:solidFill>
                <a:latin typeface="Arial" pitchFamily="34" charset="0"/>
                <a:cs typeface="Arial" pitchFamily="34" charset="0"/>
              </a:rPr>
              <a:t>THE BISTATIC SENSORS</a:t>
            </a:r>
            <a:endParaRPr lang="ru-RU" b="1" dirty="0">
              <a:solidFill>
                <a:schemeClr val="bg1"/>
              </a:solidFill>
              <a:latin typeface="Arial" pitchFamily="34" charset="0"/>
              <a:cs typeface="Arial" pitchFamily="34" charset="0"/>
            </a:endParaRPr>
          </a:p>
        </p:txBody>
      </p:sp>
      <p:pic>
        <p:nvPicPr>
          <p:cNvPr id="3" name="Рисунок 2" descr="Изображение выглядит как рисунок, тарелка&#10;&#10;Автоматически созданное описание">
            <a:extLst>
              <a:ext uri="{FF2B5EF4-FFF2-40B4-BE49-F238E27FC236}">
                <a16:creationId xmlns:a16="http://schemas.microsoft.com/office/drawing/2014/main" id="{A21BBB41-8494-4FE5-8F78-2E8D149BEA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107921"/>
            <a:ext cx="2051719" cy="569009"/>
          </a:xfrm>
          <a:prstGeom prst="rect">
            <a:avLst/>
          </a:prstGeom>
        </p:spPr>
      </p:pic>
    </p:spTree>
    <p:extLst>
      <p:ext uri="{BB962C8B-B14F-4D97-AF65-F5344CB8AC3E}">
        <p14:creationId xmlns:p14="http://schemas.microsoft.com/office/powerpoint/2010/main" val="223348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0" y="6597352"/>
            <a:ext cx="9144000" cy="285264"/>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www.security-sensor.com</a:t>
            </a:r>
            <a:endParaRPr lang="ru-RU" dirty="0"/>
          </a:p>
        </p:txBody>
      </p:sp>
      <p:sp>
        <p:nvSpPr>
          <p:cNvPr id="26" name="Прямоугольник 25"/>
          <p:cNvSpPr/>
          <p:nvPr/>
        </p:nvSpPr>
        <p:spPr>
          <a:xfrm>
            <a:off x="0" y="0"/>
            <a:ext cx="2051720" cy="792000"/>
          </a:xfrm>
          <a:prstGeom prst="rect">
            <a:avLst/>
          </a:prstGeom>
          <a:solidFill>
            <a:srgbClr val="578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8424000" y="0"/>
            <a:ext cx="720000" cy="792000"/>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2123728" y="0"/>
            <a:ext cx="6192688" cy="792000"/>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8649617" y="220179"/>
            <a:ext cx="301686" cy="369332"/>
          </a:xfrm>
          <a:prstGeom prst="rect">
            <a:avLst/>
          </a:prstGeom>
          <a:noFill/>
        </p:spPr>
        <p:txBody>
          <a:bodyPr wrap="none" rtlCol="0">
            <a:spAutoFit/>
          </a:bodyPr>
          <a:lstStyle/>
          <a:p>
            <a:r>
              <a:rPr lang="ru-RU" dirty="0">
                <a:solidFill>
                  <a:schemeClr val="bg1"/>
                </a:solidFill>
              </a:rPr>
              <a:t>3</a:t>
            </a:r>
          </a:p>
        </p:txBody>
      </p:sp>
      <p:sp>
        <p:nvSpPr>
          <p:cNvPr id="15" name="TextBox 14"/>
          <p:cNvSpPr txBox="1"/>
          <p:nvPr/>
        </p:nvSpPr>
        <p:spPr>
          <a:xfrm>
            <a:off x="251520" y="938917"/>
            <a:ext cx="8640960" cy="830997"/>
          </a:xfrm>
          <a:prstGeom prst="rect">
            <a:avLst/>
          </a:prstGeom>
          <a:noFill/>
        </p:spPr>
        <p:txBody>
          <a:bodyPr wrap="square" rtlCol="0">
            <a:spAutoFit/>
          </a:bodyPr>
          <a:lstStyle/>
          <a:p>
            <a:pPr algn="just"/>
            <a:r>
              <a:rPr lang="en-US" sz="1600" dirty="0"/>
              <a:t>Protection of separate perimeter sectors like blind alleys, ravines, warehouse grounds, places where the communication routes cross the perimeter, tunnels, overpass bridges and any other sites where it is impossible to use </a:t>
            </a:r>
            <a:r>
              <a:rPr lang="en-US" sz="1600" dirty="0" err="1"/>
              <a:t>bistatic</a:t>
            </a:r>
            <a:r>
              <a:rPr lang="en-US" sz="1600" dirty="0"/>
              <a:t> sensors</a:t>
            </a:r>
            <a:r>
              <a:rPr lang="ru-RU" sz="1600" dirty="0"/>
              <a:t>.</a:t>
            </a:r>
            <a:endParaRPr lang="ru-RU" sz="1600" dirty="0">
              <a:latin typeface="+mj-lt"/>
              <a:cs typeface="Arial" pitchFamily="34" charset="0"/>
            </a:endParaRPr>
          </a:p>
        </p:txBody>
      </p:sp>
      <p:sp>
        <p:nvSpPr>
          <p:cNvPr id="25" name="TextBox 24"/>
          <p:cNvSpPr txBox="1"/>
          <p:nvPr/>
        </p:nvSpPr>
        <p:spPr>
          <a:xfrm>
            <a:off x="251520" y="1775718"/>
            <a:ext cx="8640959" cy="1077218"/>
          </a:xfrm>
          <a:prstGeom prst="rect">
            <a:avLst/>
          </a:prstGeom>
          <a:noFill/>
        </p:spPr>
        <p:txBody>
          <a:bodyPr wrap="square" rtlCol="0">
            <a:spAutoFit/>
          </a:bodyPr>
          <a:lstStyle/>
          <a:p>
            <a:r>
              <a:rPr lang="en-US" sz="1600" dirty="0"/>
              <a:t>The sensor feature is the detection zone containing 12 sub-zones which can be controlled while configuring.</a:t>
            </a:r>
            <a:endParaRPr lang="ru-RU" sz="1600" dirty="0"/>
          </a:p>
          <a:p>
            <a:r>
              <a:rPr lang="en-US" sz="1600" dirty="0"/>
              <a:t>We previewed the possibility to deactivate any sub-zones, for example, to make a secured passage to let people and transport move through</a:t>
            </a:r>
            <a:r>
              <a:rPr lang="ru-RU" sz="1600" dirty="0">
                <a:cs typeface="Arial" pitchFamily="34" charset="0"/>
              </a:rPr>
              <a:t>.</a:t>
            </a:r>
          </a:p>
        </p:txBody>
      </p:sp>
      <p:pic>
        <p:nvPicPr>
          <p:cNvPr id="2050" name="Picture 2" descr="D:\РАБОЧАЯ ПАПКА\РЕКЛАМА\Презентации\2016\Применение\Картинки\Зебра_зон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81" y="3124565"/>
            <a:ext cx="5027935" cy="28282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РАБОЧАЯ ПАПКА\РЕКЛАМА\Презентации\2016\Применение\Картинки\Зебра-60_штора(зелена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015" y="3124565"/>
            <a:ext cx="3766287" cy="282471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339752" y="131994"/>
            <a:ext cx="5832647" cy="646331"/>
          </a:xfrm>
          <a:prstGeom prst="rect">
            <a:avLst/>
          </a:prstGeom>
          <a:noFill/>
        </p:spPr>
        <p:txBody>
          <a:bodyPr wrap="square" rtlCol="0">
            <a:spAutoFit/>
          </a:bodyPr>
          <a:lstStyle/>
          <a:p>
            <a:pPr algn="r"/>
            <a:r>
              <a:rPr lang="en-US" b="1" dirty="0">
                <a:solidFill>
                  <a:schemeClr val="bg1"/>
                </a:solidFill>
                <a:latin typeface="Arial" pitchFamily="34" charset="0"/>
                <a:cs typeface="Arial" pitchFamily="34" charset="0"/>
              </a:rPr>
              <a:t>VARIANT OF PROTECTION USING</a:t>
            </a:r>
          </a:p>
          <a:p>
            <a:pPr algn="r"/>
            <a:r>
              <a:rPr lang="en-US" b="1" dirty="0">
                <a:solidFill>
                  <a:schemeClr val="bg1"/>
                </a:solidFill>
                <a:latin typeface="Arial" pitchFamily="34" charset="0"/>
                <a:cs typeface="Arial" pitchFamily="34" charset="0"/>
              </a:rPr>
              <a:t>MONOSTATIC SENSORS</a:t>
            </a:r>
            <a:endParaRPr lang="ru-RU" b="1" dirty="0">
              <a:solidFill>
                <a:schemeClr val="bg1"/>
              </a:solidFill>
              <a:latin typeface="Arial" pitchFamily="34" charset="0"/>
              <a:cs typeface="Arial" pitchFamily="34" charset="0"/>
            </a:endParaRPr>
          </a:p>
        </p:txBody>
      </p:sp>
      <p:pic>
        <p:nvPicPr>
          <p:cNvPr id="2" name="Рисунок 1" descr="Изображение выглядит как рисунок, тарелка&#10;&#10;Автоматически созданное описание">
            <a:extLst>
              <a:ext uri="{FF2B5EF4-FFF2-40B4-BE49-F238E27FC236}">
                <a16:creationId xmlns:a16="http://schemas.microsoft.com/office/drawing/2014/main" id="{FBCE3753-00B4-4E84-A07A-30D3820D06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7921"/>
            <a:ext cx="2051719" cy="569009"/>
          </a:xfrm>
          <a:prstGeom prst="rect">
            <a:avLst/>
          </a:prstGeom>
        </p:spPr>
      </p:pic>
    </p:spTree>
    <p:extLst>
      <p:ext uri="{BB962C8B-B14F-4D97-AF65-F5344CB8AC3E}">
        <p14:creationId xmlns:p14="http://schemas.microsoft.com/office/powerpoint/2010/main" val="2527345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0" y="6572736"/>
            <a:ext cx="9144000" cy="285264"/>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www.security-sensor.com</a:t>
            </a:r>
            <a:endParaRPr lang="ru-RU" dirty="0"/>
          </a:p>
        </p:txBody>
      </p:sp>
      <p:sp>
        <p:nvSpPr>
          <p:cNvPr id="26" name="Прямоугольник 25"/>
          <p:cNvSpPr/>
          <p:nvPr/>
        </p:nvSpPr>
        <p:spPr>
          <a:xfrm>
            <a:off x="0" y="0"/>
            <a:ext cx="2051720" cy="792000"/>
          </a:xfrm>
          <a:prstGeom prst="rect">
            <a:avLst/>
          </a:prstGeom>
          <a:solidFill>
            <a:srgbClr val="578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8424000" y="0"/>
            <a:ext cx="720000" cy="792000"/>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2123728" y="0"/>
            <a:ext cx="6192688" cy="792000"/>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8649617" y="220179"/>
            <a:ext cx="301686" cy="369332"/>
          </a:xfrm>
          <a:prstGeom prst="rect">
            <a:avLst/>
          </a:prstGeom>
          <a:noFill/>
        </p:spPr>
        <p:txBody>
          <a:bodyPr wrap="none" rtlCol="0">
            <a:spAutoFit/>
          </a:bodyPr>
          <a:lstStyle/>
          <a:p>
            <a:r>
              <a:rPr lang="en-US" dirty="0">
                <a:solidFill>
                  <a:schemeClr val="bg1"/>
                </a:solidFill>
              </a:rPr>
              <a:t>4</a:t>
            </a:r>
            <a:endParaRPr lang="ru-RU" dirty="0">
              <a:solidFill>
                <a:schemeClr val="bg1"/>
              </a:solidFill>
            </a:endParaRPr>
          </a:p>
        </p:txBody>
      </p:sp>
      <p:sp>
        <p:nvSpPr>
          <p:cNvPr id="17" name="Содержимое 2"/>
          <p:cNvSpPr txBox="1">
            <a:spLocks/>
          </p:cNvSpPr>
          <p:nvPr/>
        </p:nvSpPr>
        <p:spPr>
          <a:xfrm>
            <a:off x="5436096" y="1737502"/>
            <a:ext cx="2987904" cy="111543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600" dirty="0"/>
              <a:t>Is used to secure sensitive sites. We use sensors operating on different principles and located in different places</a:t>
            </a:r>
            <a:r>
              <a:rPr lang="ru-RU" sz="1600" dirty="0"/>
              <a:t>.</a:t>
            </a:r>
            <a:endParaRPr lang="ru-RU" sz="1600" dirty="0">
              <a:latin typeface="Arial" pitchFamily="34" charset="0"/>
              <a:cs typeface="Arial" pitchFamily="34" charset="0"/>
            </a:endParaRPr>
          </a:p>
          <a:p>
            <a:endParaRPr lang="ru-RU" sz="1800" dirty="0">
              <a:latin typeface="Arial" pitchFamily="34" charset="0"/>
              <a:cs typeface="Arial" pitchFamily="34" charset="0"/>
            </a:endParaRPr>
          </a:p>
          <a:p>
            <a:pPr>
              <a:buFont typeface="Arial" pitchFamily="34" charset="0"/>
              <a:buNone/>
            </a:pPr>
            <a:endParaRPr lang="en-US" sz="1800" dirty="0">
              <a:latin typeface="Arial" pitchFamily="34" charset="0"/>
              <a:cs typeface="Arial" pitchFamily="34" charset="0"/>
            </a:endParaRPr>
          </a:p>
        </p:txBody>
      </p:sp>
      <p:sp>
        <p:nvSpPr>
          <p:cNvPr id="19" name="TextBox 18"/>
          <p:cNvSpPr txBox="1"/>
          <p:nvPr/>
        </p:nvSpPr>
        <p:spPr>
          <a:xfrm>
            <a:off x="197768" y="4005064"/>
            <a:ext cx="4086200" cy="2308324"/>
          </a:xfrm>
          <a:prstGeom prst="rect">
            <a:avLst/>
          </a:prstGeom>
          <a:noFill/>
        </p:spPr>
        <p:txBody>
          <a:bodyPr wrap="square" rtlCol="0">
            <a:spAutoFit/>
          </a:bodyPr>
          <a:lstStyle/>
          <a:p>
            <a:pPr algn="just"/>
            <a:r>
              <a:rPr lang="en-US" sz="1600" dirty="0"/>
              <a:t>This variant assures the best detection of the intruder and makes him significantly more difficult to cross the protected zone</a:t>
            </a:r>
            <a:r>
              <a:rPr lang="ru-RU" sz="1600" dirty="0"/>
              <a:t>. </a:t>
            </a:r>
            <a:br>
              <a:rPr lang="ru-RU" sz="1600" dirty="0"/>
            </a:br>
            <a:r>
              <a:rPr lang="en-US" sz="1600" dirty="0"/>
              <a:t>Put additional fence not to let small animals move within the detection zone and to decrease the number of false alarms. The additional fence also holds the intruder within the detection zone and gives time to the guard group to come</a:t>
            </a:r>
            <a:r>
              <a:rPr lang="ru-RU" sz="1600" dirty="0"/>
              <a:t>.</a:t>
            </a:r>
            <a:endParaRPr lang="ru-RU" sz="1600" dirty="0">
              <a:cs typeface="Arial" pitchFamily="34" charset="0"/>
            </a:endParaRPr>
          </a:p>
        </p:txBody>
      </p:sp>
      <p:pic>
        <p:nvPicPr>
          <p:cNvPr id="4098" name="Picture 2" descr="D:\РАБОЧАЯ ПАПКА\РЕКЛАМА\Презентации\2016\Применение\Картинки\Лиана+Фортез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09" y="913317"/>
            <a:ext cx="5064563" cy="27317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РАБОЧАЯ ПАПКА\РЕКЛАМА\Презентации\2016\Применение\Картинки\Участок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840886"/>
            <a:ext cx="4536504" cy="254044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339752" y="251356"/>
            <a:ext cx="5832647" cy="369332"/>
          </a:xfrm>
          <a:prstGeom prst="rect">
            <a:avLst/>
          </a:prstGeom>
          <a:noFill/>
        </p:spPr>
        <p:txBody>
          <a:bodyPr wrap="square" rtlCol="0">
            <a:spAutoFit/>
          </a:bodyPr>
          <a:lstStyle/>
          <a:p>
            <a:pPr algn="r"/>
            <a:r>
              <a:rPr lang="en-US" b="1" dirty="0">
                <a:solidFill>
                  <a:schemeClr val="bg1"/>
                </a:solidFill>
                <a:latin typeface="Arial" pitchFamily="34" charset="0"/>
                <a:cs typeface="Arial" pitchFamily="34" charset="0"/>
              </a:rPr>
              <a:t>VARIANT OF TWO BOUNDARY PROTECTION</a:t>
            </a:r>
            <a:endParaRPr lang="ru-RU" b="1" dirty="0">
              <a:solidFill>
                <a:schemeClr val="bg1"/>
              </a:solidFill>
              <a:latin typeface="Arial" pitchFamily="34" charset="0"/>
              <a:cs typeface="Arial" pitchFamily="34" charset="0"/>
            </a:endParaRPr>
          </a:p>
        </p:txBody>
      </p:sp>
      <p:pic>
        <p:nvPicPr>
          <p:cNvPr id="2" name="Рисунок 1" descr="Изображение выглядит как рисунок, тарелка&#10;&#10;Автоматически созданное описание">
            <a:extLst>
              <a:ext uri="{FF2B5EF4-FFF2-40B4-BE49-F238E27FC236}">
                <a16:creationId xmlns:a16="http://schemas.microsoft.com/office/drawing/2014/main" id="{E95917FB-0D38-4F0C-AA18-C4A17BBF03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7921"/>
            <a:ext cx="2051719" cy="569009"/>
          </a:xfrm>
          <a:prstGeom prst="rect">
            <a:avLst/>
          </a:prstGeom>
        </p:spPr>
      </p:pic>
    </p:spTree>
    <p:extLst>
      <p:ext uri="{BB962C8B-B14F-4D97-AF65-F5344CB8AC3E}">
        <p14:creationId xmlns:p14="http://schemas.microsoft.com/office/powerpoint/2010/main" val="261966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0" y="6597352"/>
            <a:ext cx="9144000" cy="285264"/>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www.security-sensor.com</a:t>
            </a:r>
            <a:endParaRPr lang="ru-RU" dirty="0"/>
          </a:p>
        </p:txBody>
      </p:sp>
      <p:sp>
        <p:nvSpPr>
          <p:cNvPr id="26" name="Прямоугольник 25"/>
          <p:cNvSpPr/>
          <p:nvPr/>
        </p:nvSpPr>
        <p:spPr>
          <a:xfrm>
            <a:off x="0" y="0"/>
            <a:ext cx="2051720" cy="792000"/>
          </a:xfrm>
          <a:prstGeom prst="rect">
            <a:avLst/>
          </a:prstGeom>
          <a:solidFill>
            <a:srgbClr val="578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8424000" y="0"/>
            <a:ext cx="720000" cy="792000"/>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2123728" y="0"/>
            <a:ext cx="6192688" cy="792000"/>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8649617" y="220179"/>
            <a:ext cx="301686" cy="369332"/>
          </a:xfrm>
          <a:prstGeom prst="rect">
            <a:avLst/>
          </a:prstGeom>
          <a:noFill/>
        </p:spPr>
        <p:txBody>
          <a:bodyPr wrap="none" rtlCol="0">
            <a:spAutoFit/>
          </a:bodyPr>
          <a:lstStyle/>
          <a:p>
            <a:r>
              <a:rPr lang="en-US" dirty="0">
                <a:solidFill>
                  <a:schemeClr val="bg1"/>
                </a:solidFill>
              </a:rPr>
              <a:t>5</a:t>
            </a:r>
            <a:endParaRPr lang="ru-RU" dirty="0">
              <a:solidFill>
                <a:schemeClr val="bg1"/>
              </a:solidFill>
            </a:endParaRPr>
          </a:p>
        </p:txBody>
      </p:sp>
      <p:pic>
        <p:nvPicPr>
          <p:cNvPr id="5122" name="Picture 2" descr="D:\РАБОЧАЯ ПАПКА\РЕКЛАМА\Презентации\2016\Применение\Картинки\Дом.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13" y="1591567"/>
            <a:ext cx="8383700" cy="389056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64764" y="5448126"/>
            <a:ext cx="8383700" cy="1077218"/>
          </a:xfrm>
          <a:prstGeom prst="rect">
            <a:avLst/>
          </a:prstGeom>
          <a:noFill/>
        </p:spPr>
        <p:txBody>
          <a:bodyPr wrap="square" rtlCol="0">
            <a:spAutoFit/>
          </a:bodyPr>
          <a:lstStyle/>
          <a:p>
            <a:pPr algn="just"/>
            <a:r>
              <a:rPr lang="en-US" sz="1600" dirty="0"/>
              <a:t>The solution – we use the sensor TRIBO-4 to protect the perimeter 450 m long using one kit. The security lighting is installed along the fence, it works on 30% in stand-by mode and on 100% in case of alarm</a:t>
            </a:r>
            <a:r>
              <a:rPr lang="ru-RU" sz="1600" dirty="0"/>
              <a:t>.</a:t>
            </a:r>
            <a:endParaRPr lang="en-US" sz="1600" dirty="0"/>
          </a:p>
          <a:p>
            <a:pPr algn="just"/>
            <a:r>
              <a:rPr lang="en-US" sz="1600" dirty="0"/>
              <a:t>The rest of sensors protect the building from intrusion through windows and doors</a:t>
            </a:r>
            <a:r>
              <a:rPr lang="ru-RU" sz="1600" dirty="0"/>
              <a:t>.</a:t>
            </a:r>
          </a:p>
        </p:txBody>
      </p:sp>
      <p:sp>
        <p:nvSpPr>
          <p:cNvPr id="20" name="TextBox 19"/>
          <p:cNvSpPr txBox="1"/>
          <p:nvPr/>
        </p:nvSpPr>
        <p:spPr>
          <a:xfrm>
            <a:off x="364764" y="908720"/>
            <a:ext cx="8383700" cy="584775"/>
          </a:xfrm>
          <a:prstGeom prst="rect">
            <a:avLst/>
          </a:prstGeom>
          <a:noFill/>
        </p:spPr>
        <p:txBody>
          <a:bodyPr wrap="square" rtlCol="0">
            <a:spAutoFit/>
          </a:bodyPr>
          <a:lstStyle/>
          <a:p>
            <a:r>
              <a:rPr lang="en-US" sz="1600" dirty="0"/>
              <a:t>The task – to detect the intrusion to the protected territory and inside the object</a:t>
            </a:r>
            <a:r>
              <a:rPr lang="ru-RU" sz="1600" dirty="0"/>
              <a:t>.</a:t>
            </a:r>
            <a:br>
              <a:rPr lang="ru-RU" sz="1600" dirty="0"/>
            </a:br>
            <a:r>
              <a:rPr lang="en-US" sz="1600" dirty="0"/>
              <a:t>The condition – there are dogs on the territory, and it is not possible to remove snow</a:t>
            </a:r>
            <a:r>
              <a:rPr lang="ru-RU" sz="1600" dirty="0"/>
              <a:t>.</a:t>
            </a:r>
          </a:p>
        </p:txBody>
      </p:sp>
      <p:sp>
        <p:nvSpPr>
          <p:cNvPr id="23" name="TextBox 22"/>
          <p:cNvSpPr txBox="1"/>
          <p:nvPr/>
        </p:nvSpPr>
        <p:spPr>
          <a:xfrm>
            <a:off x="2339752" y="251356"/>
            <a:ext cx="5832647" cy="369332"/>
          </a:xfrm>
          <a:prstGeom prst="rect">
            <a:avLst/>
          </a:prstGeom>
          <a:noFill/>
        </p:spPr>
        <p:txBody>
          <a:bodyPr wrap="square" rtlCol="0">
            <a:spAutoFit/>
          </a:bodyPr>
          <a:lstStyle/>
          <a:p>
            <a:pPr algn="r"/>
            <a:r>
              <a:rPr lang="en-US" b="1" dirty="0">
                <a:solidFill>
                  <a:schemeClr val="bg1"/>
                </a:solidFill>
                <a:latin typeface="Arial" pitchFamily="34" charset="0"/>
                <a:cs typeface="Arial" pitchFamily="34" charset="0"/>
              </a:rPr>
              <a:t>PROTECTION OF A WAREHOUSE</a:t>
            </a:r>
            <a:endParaRPr lang="ru-RU" b="1" dirty="0">
              <a:solidFill>
                <a:schemeClr val="bg1"/>
              </a:solidFill>
              <a:latin typeface="Arial" pitchFamily="34" charset="0"/>
              <a:cs typeface="Arial" pitchFamily="34" charset="0"/>
            </a:endParaRPr>
          </a:p>
        </p:txBody>
      </p:sp>
      <p:pic>
        <p:nvPicPr>
          <p:cNvPr id="2" name="Рисунок 1" descr="Изображение выглядит как рисунок, тарелка&#10;&#10;Автоматически созданное описание">
            <a:extLst>
              <a:ext uri="{FF2B5EF4-FFF2-40B4-BE49-F238E27FC236}">
                <a16:creationId xmlns:a16="http://schemas.microsoft.com/office/drawing/2014/main" id="{EE84A488-8BEC-4446-9CD0-2C553E2620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7921"/>
            <a:ext cx="2051719" cy="569009"/>
          </a:xfrm>
          <a:prstGeom prst="rect">
            <a:avLst/>
          </a:prstGeom>
        </p:spPr>
      </p:pic>
      <p:sp>
        <p:nvSpPr>
          <p:cNvPr id="3" name="Прямоугольник 2">
            <a:extLst>
              <a:ext uri="{FF2B5EF4-FFF2-40B4-BE49-F238E27FC236}">
                <a16:creationId xmlns:a16="http://schemas.microsoft.com/office/drawing/2014/main" id="{A79F85CD-357A-4E14-972E-ECAA214FC585}"/>
              </a:ext>
            </a:extLst>
          </p:cNvPr>
          <p:cNvSpPr/>
          <p:nvPr/>
        </p:nvSpPr>
        <p:spPr>
          <a:xfrm>
            <a:off x="6300192" y="4810324"/>
            <a:ext cx="86409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SS -30 (24) - C</a:t>
            </a:r>
          </a:p>
        </p:txBody>
      </p:sp>
      <p:sp>
        <p:nvSpPr>
          <p:cNvPr id="4" name="Прямоугольник 3">
            <a:extLst>
              <a:ext uri="{FF2B5EF4-FFF2-40B4-BE49-F238E27FC236}">
                <a16:creationId xmlns:a16="http://schemas.microsoft.com/office/drawing/2014/main" id="{76FFDE95-E031-4989-B31D-0DC7CA791B49}"/>
              </a:ext>
            </a:extLst>
          </p:cNvPr>
          <p:cNvSpPr/>
          <p:nvPr/>
        </p:nvSpPr>
        <p:spPr>
          <a:xfrm>
            <a:off x="3275856" y="4676407"/>
            <a:ext cx="7920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SS M50</a:t>
            </a:r>
          </a:p>
        </p:txBody>
      </p:sp>
      <p:sp>
        <p:nvSpPr>
          <p:cNvPr id="5" name="Прямоугольник 4">
            <a:extLst>
              <a:ext uri="{FF2B5EF4-FFF2-40B4-BE49-F238E27FC236}">
                <a16:creationId xmlns:a16="http://schemas.microsoft.com/office/drawing/2014/main" id="{E47A4821-3556-4CFD-9CB0-AAB2C3892735}"/>
              </a:ext>
            </a:extLst>
          </p:cNvPr>
          <p:cNvSpPr/>
          <p:nvPr/>
        </p:nvSpPr>
        <p:spPr>
          <a:xfrm>
            <a:off x="6948264" y="2035005"/>
            <a:ext cx="86409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SS -30 (24) - F</a:t>
            </a:r>
          </a:p>
        </p:txBody>
      </p:sp>
      <p:sp>
        <p:nvSpPr>
          <p:cNvPr id="6" name="Прямоугольник 5">
            <a:extLst>
              <a:ext uri="{FF2B5EF4-FFF2-40B4-BE49-F238E27FC236}">
                <a16:creationId xmlns:a16="http://schemas.microsoft.com/office/drawing/2014/main" id="{7FE0C276-1CF2-4EB1-B055-00DC4F519173}"/>
              </a:ext>
            </a:extLst>
          </p:cNvPr>
          <p:cNvSpPr/>
          <p:nvPr/>
        </p:nvSpPr>
        <p:spPr>
          <a:xfrm>
            <a:off x="1979712" y="3140968"/>
            <a:ext cx="86409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SS -30 (24) - V</a:t>
            </a:r>
          </a:p>
        </p:txBody>
      </p:sp>
    </p:spTree>
    <p:extLst>
      <p:ext uri="{BB962C8B-B14F-4D97-AF65-F5344CB8AC3E}">
        <p14:creationId xmlns:p14="http://schemas.microsoft.com/office/powerpoint/2010/main" val="320253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0" y="6597352"/>
            <a:ext cx="9144000" cy="285264"/>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www.security –sensor.com</a:t>
            </a:r>
            <a:endParaRPr lang="ru-RU" dirty="0"/>
          </a:p>
        </p:txBody>
      </p:sp>
      <p:sp>
        <p:nvSpPr>
          <p:cNvPr id="26" name="Прямоугольник 25"/>
          <p:cNvSpPr/>
          <p:nvPr/>
        </p:nvSpPr>
        <p:spPr>
          <a:xfrm>
            <a:off x="0" y="0"/>
            <a:ext cx="2051720" cy="792000"/>
          </a:xfrm>
          <a:prstGeom prst="rect">
            <a:avLst/>
          </a:prstGeom>
          <a:solidFill>
            <a:srgbClr val="578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8424000" y="0"/>
            <a:ext cx="720000" cy="792000"/>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2128582" y="0"/>
            <a:ext cx="6187834" cy="792000"/>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8649617" y="220179"/>
            <a:ext cx="301686" cy="369332"/>
          </a:xfrm>
          <a:prstGeom prst="rect">
            <a:avLst/>
          </a:prstGeom>
          <a:noFill/>
        </p:spPr>
        <p:txBody>
          <a:bodyPr wrap="none" rtlCol="0">
            <a:spAutoFit/>
          </a:bodyPr>
          <a:lstStyle/>
          <a:p>
            <a:r>
              <a:rPr lang="en-US" dirty="0">
                <a:solidFill>
                  <a:schemeClr val="bg1"/>
                </a:solidFill>
              </a:rPr>
              <a:t>6</a:t>
            </a:r>
            <a:endParaRPr lang="ru-RU" dirty="0">
              <a:solidFill>
                <a:schemeClr val="bg1"/>
              </a:solidFill>
            </a:endParaRPr>
          </a:p>
        </p:txBody>
      </p:sp>
      <p:sp>
        <p:nvSpPr>
          <p:cNvPr id="15" name="Содержимое 2"/>
          <p:cNvSpPr txBox="1">
            <a:spLocks/>
          </p:cNvSpPr>
          <p:nvPr/>
        </p:nvSpPr>
        <p:spPr>
          <a:xfrm>
            <a:off x="184366" y="980728"/>
            <a:ext cx="8738083" cy="10801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600" dirty="0"/>
              <a:t>The integration is assured by integrated systems on the base of control panels or on the base of the PC using the software. The integration joins the operation of different systems, for example, the perimeter sensors with the security lighting or video surveillance. Like this we can activate the lighting and display the picture from the camera in case of the sensor triggering</a:t>
            </a:r>
            <a:r>
              <a:rPr lang="ru-RU" sz="1600" dirty="0"/>
              <a:t>.</a:t>
            </a:r>
            <a:endParaRPr lang="ru-RU" sz="1600" dirty="0">
              <a:latin typeface="Arial" pitchFamily="34" charset="0"/>
              <a:cs typeface="Arial" pitchFamily="34" charset="0"/>
            </a:endParaRPr>
          </a:p>
          <a:p>
            <a:pPr>
              <a:buFont typeface="Arial" pitchFamily="34" charset="0"/>
              <a:buNone/>
            </a:pPr>
            <a:endParaRPr lang="en-US" sz="1800" dirty="0">
              <a:latin typeface="Arial" pitchFamily="34" charset="0"/>
              <a:cs typeface="Arial" pitchFamily="34" charset="0"/>
            </a:endParaRPr>
          </a:p>
        </p:txBody>
      </p:sp>
      <p:sp>
        <p:nvSpPr>
          <p:cNvPr id="23" name="Содержимое 2"/>
          <p:cNvSpPr txBox="1">
            <a:spLocks/>
          </p:cNvSpPr>
          <p:nvPr/>
        </p:nvSpPr>
        <p:spPr>
          <a:xfrm>
            <a:off x="179512" y="2924944"/>
            <a:ext cx="3240360" cy="259228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It is possible to connect TM SS equipment in two ways:</a:t>
            </a:r>
            <a:br>
              <a:rPr lang="en-US" sz="1600" dirty="0"/>
            </a:br>
            <a:r>
              <a:rPr lang="en-US" sz="1600" dirty="0"/>
              <a:t>1. Using the relay contacts</a:t>
            </a:r>
            <a:r>
              <a:rPr lang="ru-RU" sz="1600" dirty="0"/>
              <a:t>. </a:t>
            </a:r>
            <a:r>
              <a:rPr lang="en-US" sz="1600" dirty="0"/>
              <a:t>In this case the system will receive only the alarm signals from the sensors.</a:t>
            </a:r>
            <a:br>
              <a:rPr lang="en-US" sz="1600" dirty="0"/>
            </a:br>
            <a:r>
              <a:rPr lang="en-US" sz="1600" dirty="0"/>
              <a:t>2. Using the interface RS-485. In this case the system will receive all information on the state of the sensors and will allow to configure the sensors remotely</a:t>
            </a:r>
            <a:r>
              <a:rPr lang="ru-RU" sz="1600" dirty="0"/>
              <a:t>.</a:t>
            </a:r>
            <a:endParaRPr lang="en-US" sz="1600" dirty="0">
              <a:latin typeface="Arial" pitchFamily="34" charset="0"/>
              <a:cs typeface="Arial" pitchFamily="34" charset="0"/>
            </a:endParaRPr>
          </a:p>
        </p:txBody>
      </p:sp>
      <p:sp>
        <p:nvSpPr>
          <p:cNvPr id="19" name="TextBox 18"/>
          <p:cNvSpPr txBox="1"/>
          <p:nvPr/>
        </p:nvSpPr>
        <p:spPr>
          <a:xfrm>
            <a:off x="3563889" y="251356"/>
            <a:ext cx="4608511" cy="369332"/>
          </a:xfrm>
          <a:prstGeom prst="rect">
            <a:avLst/>
          </a:prstGeom>
          <a:noFill/>
        </p:spPr>
        <p:txBody>
          <a:bodyPr wrap="square" rtlCol="0">
            <a:spAutoFit/>
          </a:bodyPr>
          <a:lstStyle/>
          <a:p>
            <a:pPr algn="r"/>
            <a:r>
              <a:rPr lang="en-US" b="1" dirty="0">
                <a:solidFill>
                  <a:schemeClr val="bg1"/>
                </a:solidFill>
                <a:latin typeface="Arial" pitchFamily="34" charset="0"/>
                <a:cs typeface="Arial" pitchFamily="34" charset="0"/>
              </a:rPr>
              <a:t>INTEGRATION WITH OTHER SYSTEMS</a:t>
            </a:r>
            <a:endParaRPr lang="ru-RU" b="1" dirty="0">
              <a:solidFill>
                <a:schemeClr val="bg1"/>
              </a:solidFill>
              <a:latin typeface="Arial" pitchFamily="34" charset="0"/>
              <a:cs typeface="Arial" pitchFamily="34" charset="0"/>
            </a:endParaRPr>
          </a:p>
        </p:txBody>
      </p:sp>
      <p:pic>
        <p:nvPicPr>
          <p:cNvPr id="1026" name="Picture 2" descr="D:\РАБОЧАЯ ПАПКА\РЕКЛАМА\Презентации\2016\Применение\Картинки\ССОИ_2_E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92" y="2204864"/>
            <a:ext cx="5444254" cy="4104456"/>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descr="Изображение выглядит как рисунок, тарелка&#10;&#10;Автоматически созданное описание">
            <a:extLst>
              <a:ext uri="{FF2B5EF4-FFF2-40B4-BE49-F238E27FC236}">
                <a16:creationId xmlns:a16="http://schemas.microsoft.com/office/drawing/2014/main" id="{7F7F4ECD-C2F2-4D0C-B26C-C5A6FC7677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7921"/>
            <a:ext cx="2051719" cy="569009"/>
          </a:xfrm>
          <a:prstGeom prst="rect">
            <a:avLst/>
          </a:prstGeom>
        </p:spPr>
      </p:pic>
    </p:spTree>
    <p:extLst>
      <p:ext uri="{BB962C8B-B14F-4D97-AF65-F5344CB8AC3E}">
        <p14:creationId xmlns:p14="http://schemas.microsoft.com/office/powerpoint/2010/main" val="1593470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0" y="6597352"/>
            <a:ext cx="9144000" cy="285264"/>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0" y="0"/>
            <a:ext cx="2051720" cy="792000"/>
          </a:xfrm>
          <a:prstGeom prst="rect">
            <a:avLst/>
          </a:prstGeom>
          <a:solidFill>
            <a:srgbClr val="578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8424000" y="0"/>
            <a:ext cx="720000" cy="792000"/>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2123728" y="0"/>
            <a:ext cx="6192688" cy="792000"/>
          </a:xfrm>
          <a:prstGeom prst="rect">
            <a:avLst/>
          </a:prstGeom>
          <a:solidFill>
            <a:srgbClr val="6A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8649617" y="220179"/>
            <a:ext cx="301686" cy="369332"/>
          </a:xfrm>
          <a:prstGeom prst="rect">
            <a:avLst/>
          </a:prstGeom>
          <a:noFill/>
        </p:spPr>
        <p:txBody>
          <a:bodyPr wrap="none" rtlCol="0">
            <a:spAutoFit/>
          </a:bodyPr>
          <a:lstStyle/>
          <a:p>
            <a:r>
              <a:rPr lang="en-US" dirty="0">
                <a:solidFill>
                  <a:schemeClr val="bg1"/>
                </a:solidFill>
              </a:rPr>
              <a:t>7</a:t>
            </a:r>
            <a:endParaRPr lang="ru-RU" dirty="0">
              <a:solidFill>
                <a:schemeClr val="bg1"/>
              </a:solidFill>
            </a:endParaRPr>
          </a:p>
        </p:txBody>
      </p:sp>
      <p:sp>
        <p:nvSpPr>
          <p:cNvPr id="33" name="TextBox 32"/>
          <p:cNvSpPr txBox="1"/>
          <p:nvPr/>
        </p:nvSpPr>
        <p:spPr>
          <a:xfrm>
            <a:off x="2969568" y="112457"/>
            <a:ext cx="4464495" cy="584775"/>
          </a:xfrm>
          <a:prstGeom prst="rect">
            <a:avLst/>
          </a:prstGeom>
          <a:noFill/>
        </p:spPr>
        <p:txBody>
          <a:bodyPr wrap="square" rtlCol="0">
            <a:spAutoFit/>
          </a:bodyPr>
          <a:lstStyle/>
          <a:p>
            <a:pPr algn="ctr"/>
            <a:r>
              <a:rPr lang="en-US" sz="3200" b="1" dirty="0">
                <a:solidFill>
                  <a:schemeClr val="bg1"/>
                </a:solidFill>
                <a:latin typeface="PF Din Text Comp Pro" panose="02000506020000020004" pitchFamily="2" charset="0"/>
              </a:rPr>
              <a:t>Contacts</a:t>
            </a:r>
            <a:endParaRPr lang="ru-RU" sz="3200" b="1" dirty="0">
              <a:solidFill>
                <a:schemeClr val="bg1"/>
              </a:solidFill>
              <a:latin typeface="PF Din Text Comp Pro" panose="02000506020000020004" pitchFamily="2" charset="0"/>
            </a:endParaRPr>
          </a:p>
        </p:txBody>
      </p:sp>
      <p:sp>
        <p:nvSpPr>
          <p:cNvPr id="23" name="Содержимое 2"/>
          <p:cNvSpPr txBox="1">
            <a:spLocks/>
          </p:cNvSpPr>
          <p:nvPr/>
        </p:nvSpPr>
        <p:spPr>
          <a:xfrm>
            <a:off x="603309" y="1207268"/>
            <a:ext cx="6871324" cy="4752528"/>
          </a:xfrm>
          <a:prstGeom prst="rect">
            <a:avLst/>
          </a:prstGeom>
        </p:spPr>
        <p:txBody>
          <a:bodyPr vert="horz">
            <a:noAutofit/>
          </a:bodyPr>
          <a:lstStyle/>
          <a:p>
            <a:pPr marR="0" lvl="0" algn="l" defTabSz="914400" rtl="0" eaLnBrk="1" fontAlgn="auto" latinLnBrk="0" hangingPunct="1">
              <a:lnSpc>
                <a:spcPct val="100000"/>
              </a:lnSpc>
              <a:spcBef>
                <a:spcPct val="20000"/>
              </a:spcBef>
              <a:spcAft>
                <a:spcPts val="0"/>
              </a:spcAft>
              <a:buClr>
                <a:schemeClr val="accent3"/>
              </a:buClr>
              <a:buSzPct val="95000"/>
              <a:tabLst/>
              <a:defRPr/>
            </a:pPr>
            <a:endParaRPr kumimoji="0" lang="ru-RU"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6" name="TextBox 15"/>
          <p:cNvSpPr txBox="1"/>
          <p:nvPr/>
        </p:nvSpPr>
        <p:spPr>
          <a:xfrm>
            <a:off x="0" y="1569478"/>
            <a:ext cx="9144000" cy="3967753"/>
          </a:xfrm>
          <a:prstGeom prst="rect">
            <a:avLst/>
          </a:prstGeom>
          <a:noFill/>
        </p:spPr>
        <p:txBody>
          <a:bodyPr wrap="square" rtlCol="0">
            <a:spAutoFit/>
          </a:bodyPr>
          <a:lstStyle/>
          <a:p>
            <a:pPr algn="ctr">
              <a:lnSpc>
                <a:spcPts val="2500"/>
              </a:lnSpc>
            </a:pPr>
            <a:r>
              <a:rPr lang="en-US" sz="4400" dirty="0"/>
              <a:t>THANK YOU FOR YOUR ATTENTION</a:t>
            </a:r>
            <a:r>
              <a:rPr lang="ru-RU" sz="4400" dirty="0"/>
              <a:t>!</a:t>
            </a:r>
          </a:p>
          <a:p>
            <a:pPr algn="ctr">
              <a:lnSpc>
                <a:spcPts val="2500"/>
              </a:lnSpc>
            </a:pPr>
            <a:endParaRPr lang="ru-RU" sz="3200" dirty="0"/>
          </a:p>
          <a:p>
            <a:pPr algn="ctr">
              <a:lnSpc>
                <a:spcPts val="2500"/>
              </a:lnSpc>
            </a:pPr>
            <a:endParaRPr lang="ru-RU" sz="3200" dirty="0">
              <a:latin typeface="+mj-lt"/>
              <a:cs typeface="Arial" pitchFamily="34" charset="0"/>
            </a:endParaRPr>
          </a:p>
          <a:p>
            <a:pPr algn="ctr">
              <a:lnSpc>
                <a:spcPts val="2500"/>
              </a:lnSpc>
            </a:pPr>
            <a:r>
              <a:rPr lang="en-US" sz="3200" dirty="0"/>
              <a:t>YOU ARE WELCOME TO ASK QUESTIONS</a:t>
            </a:r>
            <a:r>
              <a:rPr lang="ru-RU" sz="3200" dirty="0">
                <a:latin typeface="+mj-lt"/>
                <a:cs typeface="Arial" pitchFamily="34" charset="0"/>
              </a:rPr>
              <a:t>…</a:t>
            </a:r>
            <a:br>
              <a:rPr lang="en-US" sz="3200" dirty="0">
                <a:latin typeface="+mj-lt"/>
                <a:cs typeface="Arial" pitchFamily="34" charset="0"/>
              </a:rPr>
            </a:br>
            <a:br>
              <a:rPr lang="en-US" sz="3200" dirty="0">
                <a:latin typeface="+mj-lt"/>
                <a:cs typeface="Arial" pitchFamily="34" charset="0"/>
              </a:rPr>
            </a:br>
            <a:r>
              <a:rPr lang="en-US" sz="3200" dirty="0">
                <a:latin typeface="+mj-lt"/>
                <a:cs typeface="Arial" pitchFamily="34" charset="0"/>
              </a:rPr>
              <a:t>+ 1 786 906 07 84</a:t>
            </a:r>
            <a:br>
              <a:rPr lang="en-US" sz="3200" dirty="0">
                <a:latin typeface="+mj-lt"/>
                <a:cs typeface="Arial" pitchFamily="34" charset="0"/>
              </a:rPr>
            </a:br>
            <a:br>
              <a:rPr lang="en-US" sz="3200" dirty="0">
                <a:latin typeface="+mj-lt"/>
                <a:cs typeface="Arial" pitchFamily="34" charset="0"/>
              </a:rPr>
            </a:br>
            <a:r>
              <a:rPr lang="en-US" sz="3200" dirty="0">
                <a:latin typeface="+mj-lt"/>
                <a:cs typeface="Arial" pitchFamily="34" charset="0"/>
                <a:hlinkClick r:id="rId2"/>
              </a:rPr>
              <a:t>info@security-sensor.com</a:t>
            </a:r>
            <a:br>
              <a:rPr lang="en-US" sz="3200" dirty="0">
                <a:latin typeface="+mj-lt"/>
                <a:cs typeface="Arial" pitchFamily="34" charset="0"/>
              </a:rPr>
            </a:br>
            <a:br>
              <a:rPr lang="en-US" sz="3200" dirty="0">
                <a:latin typeface="+mj-lt"/>
                <a:cs typeface="Arial" pitchFamily="34" charset="0"/>
              </a:rPr>
            </a:br>
            <a:r>
              <a:rPr lang="en-US" sz="3200" dirty="0">
                <a:latin typeface="+mj-lt"/>
                <a:cs typeface="Arial" pitchFamily="34" charset="0"/>
                <a:hlinkClick r:id="rId3"/>
              </a:rPr>
              <a:t>www.security-sensor.com</a:t>
            </a:r>
            <a:endParaRPr lang="en-US" sz="3200" dirty="0">
              <a:latin typeface="+mj-lt"/>
              <a:cs typeface="Arial" pitchFamily="34" charset="0"/>
            </a:endParaRPr>
          </a:p>
          <a:p>
            <a:pPr algn="ctr">
              <a:lnSpc>
                <a:spcPts val="2500"/>
              </a:lnSpc>
            </a:pPr>
            <a:endParaRPr lang="en-US" sz="3200" dirty="0">
              <a:latin typeface="+mj-lt"/>
              <a:cs typeface="Arial" pitchFamily="34" charset="0"/>
            </a:endParaRPr>
          </a:p>
          <a:p>
            <a:pPr algn="ctr">
              <a:lnSpc>
                <a:spcPts val="2500"/>
              </a:lnSpc>
            </a:pPr>
            <a:endParaRPr lang="ru-RU" sz="3200" dirty="0">
              <a:latin typeface="+mj-lt"/>
              <a:cs typeface="Arial" pitchFamily="34" charset="0"/>
            </a:endParaRPr>
          </a:p>
        </p:txBody>
      </p:sp>
    </p:spTree>
    <p:extLst>
      <p:ext uri="{BB962C8B-B14F-4D97-AF65-F5344CB8AC3E}">
        <p14:creationId xmlns:p14="http://schemas.microsoft.com/office/powerpoint/2010/main" val="130915637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TC102455519[[fn=Зима]]</Template>
  <TotalTime>4250</TotalTime>
  <Words>654</Words>
  <Application>Microsoft Office PowerPoint</Application>
  <PresentationFormat>Экран (4:3)</PresentationFormat>
  <Paragraphs>49</Paragraphs>
  <Slides>7</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PF Din Text Comp Pro</vt:lpstr>
      <vt:lpstr>Wingdings 2</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MARKET-NIKITIN</dc:creator>
  <cp:lastModifiedBy>s w</cp:lastModifiedBy>
  <cp:revision>254</cp:revision>
  <cp:lastPrinted>2016-11-02T10:10:14Z</cp:lastPrinted>
  <dcterms:created xsi:type="dcterms:W3CDTF">2014-02-11T04:22:14Z</dcterms:created>
  <dcterms:modified xsi:type="dcterms:W3CDTF">2020-11-19T01:13:25Z</dcterms:modified>
</cp:coreProperties>
</file>